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  <p:sldMasterId id="2147483684" r:id="rId3"/>
  </p:sldMasterIdLst>
  <p:notesMasterIdLst>
    <p:notesMasterId r:id="rId14"/>
  </p:notesMasterIdLst>
  <p:sldIdLst>
    <p:sldId id="497" r:id="rId4"/>
    <p:sldId id="503" r:id="rId5"/>
    <p:sldId id="506" r:id="rId6"/>
    <p:sldId id="515" r:id="rId7"/>
    <p:sldId id="514" r:id="rId8"/>
    <p:sldId id="519" r:id="rId9"/>
    <p:sldId id="507" r:id="rId10"/>
    <p:sldId id="521" r:id="rId11"/>
    <p:sldId id="522" r:id="rId12"/>
    <p:sldId id="526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925"/>
    <a:srgbClr val="456A2C"/>
    <a:srgbClr val="304A1E"/>
    <a:srgbClr val="456B2B"/>
    <a:srgbClr val="2C441C"/>
    <a:srgbClr val="4B7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03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BDA46-A7E1-4DEE-84B2-0D2CFB35D943}" type="datetimeFigureOut">
              <a:rPr lang="zh-HK" altLang="en-US" smtClean="0"/>
              <a:t>18/10/2022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DFC9A-8810-4D53-B670-8E4B31FD29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40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FADD-3851-4105-902A-340767AC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3D0C8-208D-4822-9918-E32C0D6BF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8A440-401A-4642-9AD4-4E1506A73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C5267-274E-4892-900F-888EA9D0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530FC-3E07-47D5-B218-059C0EF5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0711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9F493-8C40-4531-94C9-A53B6B51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17433-260C-4734-B402-B22E0C455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0C090-C126-4BE1-8CCE-5CEB2E4F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32D46-4304-4264-A04E-DCBBE642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3491A-523C-4C62-B530-8D1BFBDA8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052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18CA48-B1CC-4C07-9D3C-FA5D26F24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B4C904-3E2E-42CA-8B51-428F18BE2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75AB0-0FD0-4066-AC35-80F55338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53124-9207-4B9E-906E-AB217F41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99C07-8F2F-415F-A138-34A499F5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0562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FADD-3851-4105-902A-340767AC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3D0C8-208D-4822-9918-E32C0D6BF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8A440-401A-4642-9AD4-4E1506A73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C5267-274E-4892-900F-888EA9D0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530FC-3E07-47D5-B218-059C0EF5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677787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E429-9757-4ACD-A014-6F08E48E9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076EE-80C2-4539-8270-3B5336A9C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05E80-ED1D-4FF4-A738-757350DA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FFE21-00E8-4717-A4BE-9FBBAE1C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223D5-B960-4C26-8C06-E386EC7B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31986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0651-7431-4474-919E-83A87F4F8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AE9FD-EB67-4BD7-8AB2-B4DB5167B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C318-078D-4F38-8B11-024EEBE0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FC5A-A87B-4320-9675-7DC4CD93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EB077-86B7-4209-B1BC-209E64F9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77529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9859-14F3-42B4-A525-FED8F354E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9365D-2D22-4FA0-8D50-BE801D5BE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51349-1BC6-44A5-BB23-1BB43C64F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E88A0-8C22-44BA-939D-2C7BDEA9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B6A28-745B-4BD9-B2FC-8A5B589B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7D65B-CECF-4190-A5F7-61809010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54323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72CB-57D4-4168-B428-E23A91AE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8D18F-C31D-49C8-A9EE-0AC30B68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F7CA1-E6B4-4B54-9BB1-CDBB4B536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4846C9-92C9-4D9A-AEB4-D97DE0783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04067-8192-47DF-8529-B6C5AE482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363959-3DAC-4D49-86CE-F484E0F3B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4AC96D-2D5E-4A07-8B90-BC8882AD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5CCA6-C383-4369-B1A5-C5A1A3DF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49442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9DECB-5944-4679-A4BC-B04858E2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96480-665B-480D-92EC-E15E1881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51598-459F-4FE0-91C8-07D0B3A1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39915-4FD1-4875-B04D-2E88D58C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02681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1945D9-993A-4FA6-A398-E174515D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7398AE-2F54-4D28-9261-70281C43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44E4B-A35A-4CB9-AD1F-ACAA3479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DC8FB-1ABF-47A1-925C-E3223C211E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" y="-8305"/>
            <a:ext cx="12192792" cy="685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3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50548-1D9A-49F0-BD13-0D17E106D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5DAD-6A5B-4E93-871D-8E2E61B3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034F2-8BFA-4D4C-8141-7B10ACA28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2A2BE-E392-406A-9358-4809C519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F6D05-71CF-40D5-A2A9-DF831DEC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0878A-8440-40BB-B57F-53A00267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7824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E429-9757-4ACD-A014-6F08E48E9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076EE-80C2-4539-8270-3B5336A9C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05E80-ED1D-4FF4-A738-757350DA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FFE21-00E8-4717-A4BE-9FBBAE1C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223D5-B960-4C26-8C06-E386EC7B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53734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85509-7B3B-490C-8C24-4C3EE6C3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7242C-5C9C-451E-8588-EFAB1560B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A3378-C55F-437D-8910-5D3E29673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98716-454E-46FC-BD27-734BA5B2C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0D4EB-74F6-46B1-A075-75D3AC807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66E56-57D3-41CE-8BE0-89F1605C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20402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9F493-8C40-4531-94C9-A53B6B51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17433-260C-4734-B402-B22E0C455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0C090-C126-4BE1-8CCE-5CEB2E4F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32D46-4304-4264-A04E-DCBBE642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3491A-523C-4C62-B530-8D1BFBDA8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68769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18CA48-B1CC-4C07-9D3C-FA5D26F24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B4C904-3E2E-42CA-8B51-428F18BE2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75AB0-0FD0-4066-AC35-80F55338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53124-9207-4B9E-906E-AB217F41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99C07-8F2F-415F-A138-34A499F5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821139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70EC-241E-4FB2-B9BF-BB7038652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8B821-DF44-4049-B7A8-584268FF4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17163-E4C2-4997-959F-534C4FEE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4313" y="6356350"/>
            <a:ext cx="9897687" cy="365125"/>
          </a:xfrm>
        </p:spPr>
        <p:txBody>
          <a:bodyPr/>
          <a:lstStyle>
            <a:lvl1pPr>
              <a:defRPr sz="1400" i="1"/>
            </a:lvl1pPr>
          </a:lstStyle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830069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6EA2-52A7-434B-BA4B-E42075AA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A063D-FE82-424A-BEC5-E48E39C65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A19C9-3CB1-4F50-B71E-4B87361E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5752" y="6356350"/>
            <a:ext cx="9806247" cy="365125"/>
          </a:xfrm>
        </p:spPr>
        <p:txBody>
          <a:bodyPr/>
          <a:lstStyle>
            <a:lvl1pPr>
              <a:defRPr sz="1400" i="1"/>
            </a:lvl1pPr>
          </a:lstStyle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791220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6CBA-997A-49F7-B849-E0D99B866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6AB97-4C96-4374-98D6-8E366638D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7F91C-DFB3-4FC5-BCDD-945D01AE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405A5-36A3-4869-A99B-9C2485D1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F2807-3BBF-40F3-A5F4-F6FED698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34258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A3574-A06B-499F-A126-082FC5E2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B58C7-89E9-4914-99A4-09BE17DBA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B577D-462B-4C2A-BE82-109CAD942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6BB5F-3ABB-434E-9300-6B48275A8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F937C-2F1C-44F0-A3AB-9C673CBDF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C621D-AFFD-429F-957B-8A2B69BCC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945001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4276-0C0A-46C1-BD62-63A1FDD6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2FB9C-F77D-4522-80A0-5037DD808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43A82-43A8-4F82-B30F-6A40C7D0B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858175-F6D3-450F-B1D0-4778683C6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11424-D1FF-4DCB-8A6A-3B0388A3A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6A6547-8748-4EBD-8862-86CEF373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5E0429-9418-4A25-86C4-FD0DB21E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78D2FD-C2F7-49F6-BD1D-354A5CAB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715282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B2BD-0F58-46E4-904C-16096630C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39351-50B4-4247-9F91-E355C91D1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43908-63B8-47FB-996A-FD03F516E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F8D03-C0F1-495F-8F46-99369578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61631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2BB1D5-1A08-4E1E-B266-2AB42C43C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F54AD-0ED6-4E39-89E2-977E782E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CC056-5714-4762-A401-345DC7915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4123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0651-7431-4474-919E-83A87F4F8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AE9FD-EB67-4BD7-8AB2-B4DB5167B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C318-078D-4F38-8B11-024EEBE0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FC5A-A87B-4320-9675-7DC4CD93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EB077-86B7-4209-B1BC-209E64F9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027563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72D30-5369-4B21-80F7-E664422E0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3125F-D823-4E36-83B3-87C23505B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F90D2-B413-414C-9879-CE4FE0BD0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3AE1D-6BC3-4C19-8C56-7387FECD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32050-E8CB-49E8-BD26-5A5216F5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69AD7-A5DE-47EB-901F-CF917A05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07477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1173-F658-432D-A51B-7C2A5556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7AAB9-4B05-48B0-BD08-D236EDD74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E35E7-441C-4B3F-8E6D-F8EDF5DFE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209B9-9F1D-46A7-9CEB-1CCDD58C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5F324-72F9-416E-8E42-4DFB2598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842D7-A193-4595-87B0-BB6178CAA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03135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79A09-6255-426A-9D47-0D9CDF73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8B954-2CB1-4C47-9139-34AF4DC41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8CB96-985D-4EA2-8061-5ED119F9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0DE70-01A8-4524-8EBC-B9B9AD39F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3880D-F49A-4343-8A77-E07FCD5C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21615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14A82-6F7A-4A71-9DF3-7ABB6E50E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2C27D-7BAA-44EB-B492-855225163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B1F60-9B16-44F6-B450-F04C89AD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7B1B2-76EF-4F4B-BBD6-803285EA0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6ABD0-B375-4763-B0D0-E2D1BA90E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7948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9859-14F3-42B4-A525-FED8F354E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9365D-2D22-4FA0-8D50-BE801D5BE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51349-1BC6-44A5-BB23-1BB43C64F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E88A0-8C22-44BA-939D-2C7BDEA9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B6A28-745B-4BD9-B2FC-8A5B589B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7D65B-CECF-4190-A5F7-61809010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1779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72CB-57D4-4168-B428-E23A91AE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8D18F-C31D-49C8-A9EE-0AC30B68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F7CA1-E6B4-4B54-9BB1-CDBB4B536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4846C9-92C9-4D9A-AEB4-D97DE0783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04067-8192-47DF-8529-B6C5AE482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363959-3DAC-4D49-86CE-F484E0F3B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4AC96D-2D5E-4A07-8B90-BC8882AD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5CCA6-C383-4369-B1A5-C5A1A3DF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7482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9DECB-5944-4679-A4BC-B04858E2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96480-665B-480D-92EC-E15E1881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51598-459F-4FE0-91C8-07D0B3A1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39915-4FD1-4875-B04D-2E88D58C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4339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1945D9-993A-4FA6-A398-E174515D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7398AE-2F54-4D28-9261-70281C43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44E4B-A35A-4CB9-AD1F-ACAA3479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DC8FB-1ABF-47A1-925C-E3223C211E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" y="-8305"/>
            <a:ext cx="12192792" cy="685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4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50548-1D9A-49F0-BD13-0D17E106D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5DAD-6A5B-4E93-871D-8E2E61B3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034F2-8BFA-4D4C-8141-7B10ACA28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2A2BE-E392-406A-9358-4809C519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F6D05-71CF-40D5-A2A9-DF831DEC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0878A-8440-40BB-B57F-53A00267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8578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85509-7B3B-490C-8C24-4C3EE6C3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7242C-5C9C-451E-8588-EFAB1560B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A3378-C55F-437D-8910-5D3E29673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98716-454E-46FC-BD27-734BA5B2C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0D4EB-74F6-46B1-A075-75D3AC807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66E56-57D3-41CE-8BE0-89F1605C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6304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45F6DD-E2ED-481E-A75A-E5A361B9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1CC12-630D-4D79-B331-D41A9C8CC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B6475-26A8-4C62-B93D-13ABFA315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B882-E93C-402B-9353-202F6824B7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3B730-70AF-4699-A551-6642DD3250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606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45F6DD-E2ED-481E-A75A-E5A361B9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1CC12-630D-4D79-B331-D41A9C8CC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B6475-26A8-4C62-B93D-13ABFA315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B882-E93C-402B-9353-202F6824B7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3B730-70AF-4699-A551-6642DD3250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C305-DF00-43D8-B8FD-3D761434DF38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777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2594F-F809-4F5C-9D51-F98C739EA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C9D81-199F-494A-8832-E0933AD17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A5E8D-B534-4AE0-88F6-779613A8C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4FFD6-2DFB-4007-B277-23C8EFF9A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117AA-50E7-4798-9B30-885FD58FC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13663-D3B1-4EC3-B7D2-AE17F38C5DB1}" type="slidenum">
              <a:rPr lang="en-HK" smtClean="0"/>
              <a:t>‹#›</a:t>
            </a:fld>
            <a:endParaRPr lang="en-HK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0C5023-D6E2-4EB7-90DE-D44F22D7A31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1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642F6BF-EFAA-4CF4-BC6F-FC2CAE9DF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917" y="2050261"/>
            <a:ext cx="10515600" cy="51794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endParaRPr lang="en-US" altLang="zh-HK" sz="8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altLang="zh-HK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</a:p>
          <a:p>
            <a:pPr marL="0" indent="0" algn="ctr">
              <a:buNone/>
            </a:pPr>
            <a:endParaRPr lang="en-US" altLang="zh-HK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HK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HK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lvl="0" indent="0" algn="ctr">
              <a:buNone/>
            </a:pPr>
            <a:r>
              <a:rPr lang="zh-TW" altLang="en-US" sz="3200" dirty="0">
                <a:solidFill>
                  <a:prstClr val="black"/>
                </a:solidFill>
              </a:rPr>
              <a:t>教育局及新聞教育基金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altLang="zh-HK" sz="3200" dirty="0">
                <a:solidFill>
                  <a:prstClr val="black"/>
                </a:solidFill>
              </a:rPr>
              <a:t>2022</a:t>
            </a:r>
          </a:p>
          <a:p>
            <a:pPr marL="0" indent="0" algn="ctr">
              <a:buNone/>
            </a:pPr>
            <a:r>
              <a:rPr lang="en-US" altLang="zh-HK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endParaRPr lang="en-US" altLang="zh-HK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HK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HK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zh-HK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1502229" y="113672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5400" b="1" dirty="0">
                <a:solidFill>
                  <a:srgbClr val="0070C0"/>
                </a:solidFill>
                <a:latin typeface="+mn-lt"/>
              </a:rPr>
              <a:t>媒體和資訊素養教育</a:t>
            </a:r>
            <a:endParaRPr lang="en-US" altLang="zh-TW" sz="5400" b="1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zh-TW" altLang="en-US" sz="5400" b="1" dirty="0">
                <a:solidFill>
                  <a:srgbClr val="0070C0"/>
                </a:solidFill>
                <a:latin typeface="+mn-lt"/>
              </a:rPr>
              <a:t>單元三：</a:t>
            </a:r>
          </a:p>
          <a:p>
            <a:pPr algn="ctr"/>
            <a:r>
              <a:rPr lang="zh-TW" altLang="en-US" sz="5400" b="1" dirty="0">
                <a:solidFill>
                  <a:srgbClr val="0070C0"/>
                </a:solidFill>
                <a:latin typeface="+mn-lt"/>
              </a:rPr>
              <a:t>善用社交媒體及拒絶網絡欺凌 </a:t>
            </a:r>
            <a:br>
              <a:rPr lang="zh-TW" altLang="en-US" sz="5400" b="1" dirty="0">
                <a:solidFill>
                  <a:srgbClr val="0070C0"/>
                </a:solidFill>
                <a:latin typeface="+mn-lt"/>
              </a:rPr>
            </a:br>
            <a:endParaRPr lang="en-US" sz="5400" b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87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D0E838-D7CA-4AEF-A3C9-ABBE2010B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35" y="-74145"/>
            <a:ext cx="10515600" cy="1325563"/>
          </a:xfrm>
        </p:spPr>
        <p:txBody>
          <a:bodyPr/>
          <a:lstStyle/>
          <a:p>
            <a:r>
              <a:rPr lang="zh-HK" altLang="en-US" b="1" dirty="0">
                <a:solidFill>
                  <a:srgbClr val="0070C0"/>
                </a:solidFill>
              </a:rPr>
              <a:t>參考資料</a:t>
            </a:r>
            <a:endParaRPr lang="zh-HK" alt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382532-6E95-4B81-B208-A58605CCB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5" y="1045699"/>
            <a:ext cx="10515600" cy="5695763"/>
          </a:xfrm>
        </p:spPr>
        <p:txBody>
          <a:bodyPr>
            <a:normAutofit fontScale="40000" lnSpcReduction="20000"/>
          </a:bodyPr>
          <a:lstStyle/>
          <a:p>
            <a:r>
              <a:rPr lang="en-US" altLang="zh-HK" sz="4500" dirty="0"/>
              <a:t>Blundy, R. </a:t>
            </a:r>
            <a:r>
              <a:rPr lang="en-US" altLang="zh-HK" sz="4500" dirty="0" err="1"/>
              <a:t>Ng,</a:t>
            </a:r>
            <a:r>
              <a:rPr lang="en-US" altLang="zh-HK" sz="4500" dirty="0"/>
              <a:t> Y., &amp; Zheng, S. (2017, March 4). Hong Kong kids suffer in silence as cyberbullying contributes to youth suicide spike. South China Morning Post. Retrieved from https://</a:t>
            </a:r>
            <a:r>
              <a:rPr lang="en-US" altLang="zh-HK" sz="4500" dirty="0" smtClean="0"/>
              <a:t>www.scmp.com/news/hong-kong/article/2075891/cyberbullying-contributing-youth-suicides-hong-kong</a:t>
            </a:r>
          </a:p>
          <a:p>
            <a:pPr marL="0" indent="0">
              <a:buNone/>
            </a:pPr>
            <a:endParaRPr lang="zh-TW" altLang="zh-HK" sz="4500" dirty="0"/>
          </a:p>
          <a:p>
            <a:r>
              <a:rPr lang="en-US" altLang="zh-HK" sz="4500" dirty="0" err="1" smtClean="0"/>
              <a:t>Unicef</a:t>
            </a:r>
            <a:r>
              <a:rPr lang="en-US" altLang="zh-HK" sz="4500" dirty="0" smtClean="0"/>
              <a:t> </a:t>
            </a:r>
            <a:r>
              <a:rPr lang="en-US" altLang="zh-HK" sz="4500" dirty="0"/>
              <a:t>(</a:t>
            </a:r>
            <a:r>
              <a:rPr lang="en-US" altLang="zh-HK" sz="4500" dirty="0" err="1"/>
              <a:t>n.d.</a:t>
            </a:r>
            <a:r>
              <a:rPr lang="en-US" altLang="zh-HK" sz="4500" dirty="0"/>
              <a:t>). Cyberbullying: What is it and how to stop it 10 things teens want to know about cyberbullying. Retrieved from https://</a:t>
            </a:r>
            <a:r>
              <a:rPr lang="en-US" altLang="zh-HK" sz="4500" dirty="0" smtClean="0"/>
              <a:t>www.unicef.org/end-violence/how-to-stop-cyberbullying</a:t>
            </a:r>
          </a:p>
          <a:p>
            <a:pPr marL="0" indent="0">
              <a:buNone/>
            </a:pPr>
            <a:endParaRPr lang="en-US" altLang="zh-HK" sz="4500" dirty="0" smtClean="0"/>
          </a:p>
          <a:p>
            <a:r>
              <a:rPr lang="en-US" altLang="zh-HK" sz="4500" dirty="0"/>
              <a:t>ABC News. (2021, December 22). Nicholas </a:t>
            </a:r>
            <a:r>
              <a:rPr lang="en-US" altLang="zh-HK" sz="4500" dirty="0" err="1"/>
              <a:t>Latifi</a:t>
            </a:r>
            <a:r>
              <a:rPr lang="en-US" altLang="zh-HK" sz="4500" dirty="0"/>
              <a:t> receives death threats after Abu Dhabi Grand Prix crash that saw Lewis Hamilton miss out on Formula 1 championship. Retrieved from https://</a:t>
            </a:r>
            <a:r>
              <a:rPr lang="en-US" altLang="zh-HK" sz="4500" dirty="0" smtClean="0"/>
              <a:t>www.abc.net.au/news/2021-12-22/formula-one-death-threats-nicholas-latifi/100718570</a:t>
            </a:r>
          </a:p>
          <a:p>
            <a:pPr marL="0" indent="0">
              <a:buNone/>
            </a:pPr>
            <a:endParaRPr lang="zh-TW" altLang="zh-HK" sz="4500" dirty="0"/>
          </a:p>
          <a:p>
            <a:r>
              <a:rPr lang="en-US" altLang="zh-HK" sz="4500" dirty="0" err="1" smtClean="0"/>
              <a:t>Archysport</a:t>
            </a:r>
            <a:r>
              <a:rPr lang="en-US" altLang="zh-HK" sz="4500" dirty="0"/>
              <a:t>. (2021, September 7). </a:t>
            </a:r>
            <a:r>
              <a:rPr lang="en-US" altLang="zh-HK" sz="4500" dirty="0" smtClean="0"/>
              <a:t>I’m </a:t>
            </a:r>
            <a:r>
              <a:rPr lang="en-US" altLang="zh-HK" sz="4500" dirty="0"/>
              <a:t>going to have nine million death threats to </a:t>
            </a:r>
            <a:r>
              <a:rPr lang="en-US" altLang="zh-HK" sz="4500" dirty="0" smtClean="0"/>
              <a:t>lose. </a:t>
            </a:r>
            <a:r>
              <a:rPr lang="en-US" altLang="zh-HK" sz="4500" dirty="0"/>
              <a:t>Retrieved from https://www.archysport.com/2021/09/im-going-to-have-nine-million-death-threats-to-lose</a:t>
            </a:r>
            <a:r>
              <a:rPr lang="en-US" altLang="zh-HK" sz="4500" dirty="0" smtClean="0"/>
              <a:t>/</a:t>
            </a:r>
          </a:p>
          <a:p>
            <a:pPr marL="0" indent="0">
              <a:buNone/>
            </a:pPr>
            <a:r>
              <a:rPr lang="en-US" altLang="zh-HK" sz="4500" dirty="0"/>
              <a:t> </a:t>
            </a:r>
            <a:endParaRPr lang="zh-TW" altLang="zh-HK" sz="4500" dirty="0" smtClean="0"/>
          </a:p>
          <a:p>
            <a:r>
              <a:rPr lang="en-US" altLang="zh-TW" sz="4500" dirty="0" smtClean="0"/>
              <a:t>HK</a:t>
            </a:r>
            <a:r>
              <a:rPr lang="en-US" altLang="zh-HK" sz="4500" dirty="0" smtClean="0"/>
              <a:t>01 (</a:t>
            </a:r>
            <a:r>
              <a:rPr lang="en-US" altLang="zh-HK" sz="4500" dirty="0"/>
              <a:t>2021</a:t>
            </a:r>
            <a:r>
              <a:rPr lang="zh-HK" altLang="zh-HK" sz="4500" dirty="0">
                <a:cs typeface="Times New Roman" panose="02020603050405020304" pitchFamily="18" charset="0"/>
              </a:rPr>
              <a:t>年</a:t>
            </a:r>
            <a:r>
              <a:rPr lang="en-US" altLang="zh-HK" sz="4500" dirty="0"/>
              <a:t>9</a:t>
            </a:r>
            <a:r>
              <a:rPr lang="zh-HK" altLang="zh-HK" sz="4500" dirty="0">
                <a:cs typeface="Times New Roman" panose="02020603050405020304" pitchFamily="18" charset="0"/>
              </a:rPr>
              <a:t>月</a:t>
            </a:r>
            <a:r>
              <a:rPr lang="en-US" altLang="zh-HK" sz="4500" dirty="0"/>
              <a:t>8</a:t>
            </a:r>
            <a:r>
              <a:rPr lang="zh-HK" altLang="zh-HK" sz="4500" dirty="0">
                <a:cs typeface="Times New Roman" panose="02020603050405020304" pitchFamily="18" charset="0"/>
              </a:rPr>
              <a:t>日</a:t>
            </a:r>
            <a:r>
              <a:rPr lang="en-US" altLang="zh-HK" sz="4500" dirty="0" smtClean="0"/>
              <a:t>)</a:t>
            </a:r>
            <a:r>
              <a:rPr lang="zh-TW" altLang="zh-HK" sz="4500" dirty="0" smtClean="0"/>
              <a:t>。〈美網︱美國女將痛恨社交網體 「我會收到</a:t>
            </a:r>
            <a:r>
              <a:rPr lang="en-US" altLang="zh-HK" sz="4500" dirty="0" smtClean="0"/>
              <a:t>900</a:t>
            </a:r>
            <a:r>
              <a:rPr lang="zh-TW" altLang="zh-HK" sz="4500" dirty="0" smtClean="0"/>
              <a:t>萬個死亡恐嚇」〉。擷取自網頁</a:t>
            </a:r>
            <a:r>
              <a:rPr lang="en-US" altLang="zh-TW" sz="4500" dirty="0" smtClean="0"/>
              <a:t> </a:t>
            </a:r>
            <a:r>
              <a:rPr lang="en-US" altLang="zh-HK" sz="4500" dirty="0" smtClean="0"/>
              <a:t>https</a:t>
            </a:r>
            <a:r>
              <a:rPr lang="en-US" altLang="zh-HK" sz="4500" dirty="0"/>
              <a:t>://www.hk01.com/</a:t>
            </a:r>
            <a:r>
              <a:rPr lang="zh-TW" altLang="zh-HK" sz="4500" dirty="0"/>
              <a:t>即時體育</a:t>
            </a:r>
            <a:r>
              <a:rPr lang="en-US" altLang="zh-HK" sz="4500" dirty="0"/>
              <a:t>/674157</a:t>
            </a:r>
            <a:r>
              <a:rPr lang="en-US" altLang="zh-HK" sz="4500" dirty="0" smtClean="0"/>
              <a:t>/</a:t>
            </a:r>
          </a:p>
          <a:p>
            <a:pPr marL="0" indent="0">
              <a:buNone/>
            </a:pPr>
            <a:endParaRPr lang="zh-TW" altLang="zh-HK" sz="4500" dirty="0"/>
          </a:p>
          <a:p>
            <a:r>
              <a:rPr lang="en-US" altLang="zh-HK" sz="4500" dirty="0"/>
              <a:t>Bastillepost.com </a:t>
            </a:r>
            <a:r>
              <a:rPr lang="en-US" altLang="zh-HK" sz="4500" dirty="0" smtClean="0"/>
              <a:t>(2018</a:t>
            </a:r>
            <a:r>
              <a:rPr lang="zh-HK" altLang="zh-HK" sz="4500" dirty="0" smtClean="0">
                <a:cs typeface="Times New Roman" panose="02020603050405020304" pitchFamily="18" charset="0"/>
              </a:rPr>
              <a:t>年</a:t>
            </a:r>
            <a:r>
              <a:rPr lang="en-US" altLang="zh-HK" sz="4500" dirty="0" smtClean="0">
                <a:cs typeface="Times New Roman" panose="02020603050405020304" pitchFamily="18" charset="0"/>
              </a:rPr>
              <a:t>12</a:t>
            </a:r>
            <a:r>
              <a:rPr lang="zh-HK" altLang="zh-HK" sz="4500" dirty="0" smtClean="0">
                <a:cs typeface="Times New Roman" panose="02020603050405020304" pitchFamily="18" charset="0"/>
              </a:rPr>
              <a:t>月</a:t>
            </a:r>
            <a:r>
              <a:rPr lang="en-US" altLang="zh-HK" sz="4500" dirty="0" smtClean="0">
                <a:cs typeface="Times New Roman" panose="02020603050405020304" pitchFamily="18" charset="0"/>
              </a:rPr>
              <a:t>11</a:t>
            </a:r>
            <a:r>
              <a:rPr lang="zh-HK" altLang="zh-HK" sz="4500" dirty="0" smtClean="0">
                <a:cs typeface="Times New Roman" panose="02020603050405020304" pitchFamily="18" charset="0"/>
              </a:rPr>
              <a:t>日</a:t>
            </a:r>
            <a:r>
              <a:rPr lang="en-US" altLang="zh-HK" sz="4500" dirty="0" smtClean="0"/>
              <a:t>)</a:t>
            </a:r>
            <a:r>
              <a:rPr lang="zh-TW" altLang="zh-HK" sz="4500" dirty="0"/>
              <a:t>。〈</a:t>
            </a:r>
            <a:r>
              <a:rPr lang="en-US" altLang="zh-HK" sz="4500" kern="100" dirty="0">
                <a:latin typeface="Times New Roman" panose="02020603050405020304" pitchFamily="18" charset="0"/>
              </a:rPr>
              <a:t>【</a:t>
            </a:r>
            <a:r>
              <a:rPr lang="zh-TW" altLang="zh-HK" sz="4500" dirty="0"/>
              <a:t>北角車禍</a:t>
            </a:r>
            <a:r>
              <a:rPr lang="en-US" altLang="zh-HK" sz="4500" kern="100" dirty="0">
                <a:latin typeface="Times New Roman" panose="02020603050405020304" pitchFamily="18" charset="0"/>
              </a:rPr>
              <a:t>】</a:t>
            </a:r>
            <a:r>
              <a:rPr lang="zh-TW" altLang="zh-HK" sz="4500" dirty="0"/>
              <a:t>外傭北角車禍現場拍攝遭網民公審 真相揭開令人歎息〉。</a:t>
            </a:r>
            <a:endParaRPr lang="en-US" altLang="zh-TW" sz="4500" dirty="0"/>
          </a:p>
          <a:p>
            <a:pPr marL="0" indent="0">
              <a:buNone/>
            </a:pPr>
            <a:r>
              <a:rPr lang="en-US" altLang="zh-TW" sz="4500" dirty="0"/>
              <a:t>     </a:t>
            </a:r>
            <a:r>
              <a:rPr lang="zh-TW" altLang="zh-HK" sz="4500" dirty="0"/>
              <a:t>擷取自網頁</a:t>
            </a:r>
            <a:r>
              <a:rPr lang="en-US" altLang="zh-HK" sz="4500" dirty="0"/>
              <a:t> https://www.bastillepost.com/hongkong/article/3728577/</a:t>
            </a:r>
          </a:p>
          <a:p>
            <a:endParaRPr lang="en-US" altLang="zh-HK" dirty="0" smtClean="0"/>
          </a:p>
          <a:p>
            <a:endParaRPr lang="zh-TW" altLang="zh-HK" dirty="0"/>
          </a:p>
          <a:p>
            <a:endParaRPr lang="zh-TW" altLang="zh-HK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8039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C4FF05-562D-42CE-AC10-FC1B9E466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7040"/>
            <a:ext cx="10515600" cy="1219200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善用社交媒體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94F66B-917B-4EE8-B767-6099DE04F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913"/>
            <a:ext cx="10515600" cy="4510723"/>
          </a:xfrm>
        </p:spPr>
        <p:txBody>
          <a:bodyPr>
            <a:normAutofit/>
          </a:bodyPr>
          <a:lstStyle/>
          <a:p>
            <a:pPr marL="342900" lvl="0" indent="185738" algn="just">
              <a:buFont typeface="+mj-lt"/>
              <a:buAutoNum type="alphaLcParenBoth"/>
              <a:tabLst>
                <a:tab pos="270510" algn="l"/>
              </a:tabLst>
            </a:pPr>
            <a:endParaRPr lang="en-US" alt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不要隨便發放個人資料，避免留下「數碼足跡」</a:t>
            </a:r>
            <a:r>
              <a:rPr lang="zh-TW" altLang="zh-HK" sz="3200" dirty="0" smtClean="0"/>
              <a:t>，被</a:t>
            </a:r>
            <a:r>
              <a:rPr lang="zh-TW" altLang="zh-HK" sz="3200" dirty="0"/>
              <a:t>網友「起底」；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切勿下載或開啟來歷不明的文件或檔案；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en-US" sz="3200" dirty="0"/>
              <a:t>在</a:t>
            </a:r>
            <a:r>
              <a:rPr lang="zh-TW" altLang="zh-HK" sz="3200" dirty="0"/>
              <a:t>網上留言時，</a:t>
            </a:r>
            <a:r>
              <a:rPr lang="zh-TW" altLang="zh-HK" sz="3200" dirty="0" smtClean="0"/>
              <a:t>謹</a:t>
            </a:r>
            <a:r>
              <a:rPr lang="zh-TW" altLang="zh-HK" sz="3200" dirty="0"/>
              <a:t>言慎行，</a:t>
            </a:r>
            <a:r>
              <a:rPr lang="zh-TW" altLang="en-US" sz="3200" dirty="0"/>
              <a:t>以</a:t>
            </a:r>
            <a:r>
              <a:rPr lang="zh-TW" altLang="zh-HK" sz="3200" dirty="0"/>
              <a:t>免傷害他人；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不散播謠言；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不</a:t>
            </a:r>
            <a:r>
              <a:rPr lang="zh-HK" altLang="zh-HK" sz="3200" dirty="0"/>
              <a:t>參</a:t>
            </a:r>
            <a:r>
              <a:rPr lang="zh-TW" altLang="zh-HK" sz="3200" dirty="0"/>
              <a:t>與網絡欺凌；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謹慎</a:t>
            </a:r>
            <a:r>
              <a:rPr lang="zh-TW" altLang="zh-HK" sz="3200" dirty="0" smtClean="0"/>
              <a:t>擇</a:t>
            </a:r>
            <a:r>
              <a:rPr lang="zh-TW" altLang="en-US" sz="3200" dirty="0"/>
              <a:t>友</a:t>
            </a:r>
            <a:r>
              <a:rPr lang="zh-TW" altLang="zh-HK" sz="3200" dirty="0" smtClean="0"/>
              <a:t>，</a:t>
            </a:r>
            <a:r>
              <a:rPr lang="zh-TW" altLang="zh-HK" sz="3200" dirty="0"/>
              <a:t>不胡亂將陌生人加入自己</a:t>
            </a:r>
            <a:r>
              <a:rPr lang="zh-HK" altLang="zh-HK" sz="3200" dirty="0"/>
              <a:t>的</a:t>
            </a:r>
            <a:r>
              <a:rPr lang="zh-TW" altLang="zh-HK" sz="3200" dirty="0"/>
              <a:t>群組內。</a:t>
            </a:r>
            <a:endParaRPr lang="zh-TW" altLang="zh-H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9075"/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376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8B932C-E014-4732-A7D7-E34F6F387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130" y="654454"/>
            <a:ext cx="10515600" cy="996315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HK" sz="4900" b="1" dirty="0">
                <a:solidFill>
                  <a:srgbClr val="0070C0"/>
                </a:solidFill>
              </a:rPr>
              <a:t>當發現自己被欺凌時，應謹記：</a:t>
            </a:r>
            <a:r>
              <a:rPr lang="zh-TW" altLang="zh-HK" dirty="0"/>
              <a:t/>
            </a:r>
            <a:br>
              <a:rPr lang="zh-TW" altLang="zh-HK" dirty="0"/>
            </a:br>
            <a:endParaRPr lang="zh-HK" altLang="en-US" b="1" dirty="0">
              <a:solidFill>
                <a:srgbClr val="0070C0"/>
              </a:solidFill>
              <a:latin typeface="+mj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078DDB-2445-4D10-9810-2B41F6081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130" y="1899096"/>
            <a:ext cx="10515600" cy="467328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不作任何回應，不要逞強或報復；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保留網</a:t>
            </a:r>
            <a:r>
              <a:rPr lang="zh-TW" altLang="en-US" sz="3200" dirty="0"/>
              <a:t>絡</a:t>
            </a:r>
            <a:r>
              <a:rPr lang="zh-TW" altLang="zh-HK" sz="3200" dirty="0"/>
              <a:t>欺凌的記錄，包括帖文的截圖、</a:t>
            </a:r>
            <a:r>
              <a:rPr lang="zh-TW" altLang="en-US" sz="3200" dirty="0"/>
              <a:t>內容</a:t>
            </a:r>
            <a:r>
              <a:rPr lang="zh-TW" altLang="zh-HK" sz="3200" dirty="0"/>
              <a:t>或語音記錄，以便執法部門跟進；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封鎖欺凌者，拒絕再接收對方任何訊息；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smtClean="0"/>
              <a:t>更</a:t>
            </a:r>
            <a:r>
              <a:rPr lang="zh-TW" altLang="zh-HK" sz="3200" dirty="0"/>
              <a:t>改網名、網誌及遠離令自己不快的討論區；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通知論壇或</a:t>
            </a:r>
            <a:r>
              <a:rPr lang="zh-TW" altLang="en-US" sz="3200" dirty="0"/>
              <a:t>頁</a:t>
            </a:r>
            <a:r>
              <a:rPr lang="zh-TW" altLang="zh-HK" sz="3200" dirty="0"/>
              <a:t>面管理員，刪除有關的留言或貼圖；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向家人、社工或老師尋求支援及</a:t>
            </a:r>
            <a:r>
              <a:rPr lang="zh-TW" altLang="en-US" sz="3200" dirty="0"/>
              <a:t>幫</a:t>
            </a:r>
            <a:r>
              <a:rPr lang="zh-TW" altLang="zh-HK" sz="3200" dirty="0"/>
              <a:t>助；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如</a:t>
            </a:r>
            <a:r>
              <a:rPr lang="zh-HK" altLang="zh-HK" sz="3200" dirty="0"/>
              <a:t>有需要</a:t>
            </a:r>
            <a:r>
              <a:rPr lang="zh-TW" altLang="zh-HK" sz="3200" dirty="0"/>
              <a:t>，可向警方求助。</a:t>
            </a:r>
          </a:p>
        </p:txBody>
      </p:sp>
    </p:spTree>
    <p:extLst>
      <p:ext uri="{BB962C8B-B14F-4D97-AF65-F5344CB8AC3E}">
        <p14:creationId xmlns:p14="http://schemas.microsoft.com/office/powerpoint/2010/main" val="119980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DDD612-8FFA-4AF0-912D-A5310824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01" y="60880"/>
            <a:ext cx="11895438" cy="1433383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個案一</a:t>
            </a:r>
            <a:r>
              <a:rPr lang="zh-TW" altLang="en-US" sz="2800" b="1" dirty="0">
                <a:solidFill>
                  <a:srgbClr val="0070C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：</a:t>
            </a:r>
            <a:r>
              <a:rPr lang="zh-TW" altLang="zh-HK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美網女將</a:t>
            </a:r>
            <a:r>
              <a:rPr lang="zh-TW" alt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及</a:t>
            </a:r>
            <a:r>
              <a:rPr lang="en-US" altLang="zh-HK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F1</a:t>
            </a:r>
            <a:r>
              <a:rPr lang="zh-TW" altLang="zh-HK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賽車手被</a:t>
            </a:r>
            <a:r>
              <a:rPr lang="zh-TW" altLang="zh-HK" sz="2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仇恨</a:t>
            </a:r>
            <a:r>
              <a:rPr lang="zh-TW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及死亡恐嚇</a:t>
            </a:r>
            <a:r>
              <a:rPr lang="zh-TW" altLang="zh-HK" sz="2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訊息</a:t>
            </a:r>
            <a:r>
              <a:rPr lang="zh-TW" altLang="zh-HK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轟炸，</a:t>
            </a:r>
            <a:r>
              <a:rPr lang="zh-TW" alt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遭</a:t>
            </a:r>
            <a:r>
              <a:rPr lang="zh-TW" altLang="zh-HK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受網絡欺凌</a:t>
            </a:r>
            <a:endParaRPr lang="zh-HK" altLang="en-US" sz="2800" dirty="0">
              <a:solidFill>
                <a:srgbClr val="0070C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511CE7-CED5-4A33-811B-EC68EA155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1334530"/>
            <a:ext cx="11294076" cy="4917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HK" dirty="0"/>
              <a:t>美國網球手史堤芬絲（</a:t>
            </a:r>
            <a:r>
              <a:rPr lang="en-US" altLang="zh-HK" dirty="0"/>
              <a:t>Sloane Stephens</a:t>
            </a:r>
            <a:r>
              <a:rPr lang="zh-TW" altLang="zh-HK" dirty="0"/>
              <a:t>）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sz="2400" dirty="0"/>
              <a:t>- </a:t>
            </a:r>
            <a:r>
              <a:rPr lang="zh-TW" altLang="zh-HK" sz="2400" dirty="0"/>
              <a:t>收到</a:t>
            </a:r>
            <a:r>
              <a:rPr lang="en-US" altLang="zh-HK" sz="2400" dirty="0"/>
              <a:t>2000</a:t>
            </a:r>
            <a:r>
              <a:rPr lang="zh-TW" altLang="zh-HK" sz="2400" dirty="0"/>
              <a:t>多個不滿</a:t>
            </a:r>
            <a:r>
              <a:rPr lang="zh-TW" altLang="en-US" sz="2400" dirty="0"/>
              <a:t>她</a:t>
            </a:r>
            <a:r>
              <a:rPr lang="zh-TW" altLang="zh-HK" sz="2400" dirty="0" smtClean="0"/>
              <a:t>落敗的</a:t>
            </a:r>
            <a:r>
              <a:rPr lang="zh-TW" altLang="zh-HK" sz="2400" dirty="0"/>
              <a:t>惡意仇恨訊息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- </a:t>
            </a:r>
            <a:r>
              <a:rPr lang="zh-TW" altLang="zh-HK" sz="2400" dirty="0"/>
              <a:t>訊息中，除了帶有侮辱性字眼</a:t>
            </a:r>
            <a:r>
              <a:rPr lang="zh-HK" altLang="zh-HK" sz="2400" dirty="0"/>
              <a:t>外</a:t>
            </a:r>
            <a:r>
              <a:rPr lang="zh-TW" altLang="zh-HK" sz="2400" dirty="0"/>
              <a:t>，不少還涉及死亡恐嚇及性暴力</a:t>
            </a:r>
            <a:endParaRPr lang="en-US" altLang="zh-HK" sz="24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</a:pPr>
            <a:endParaRPr lang="en-US" altLang="zh-HK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zh-HK" dirty="0"/>
              <a:t>加籍車手拉特菲（</a:t>
            </a:r>
            <a:r>
              <a:rPr lang="en-US" altLang="zh-HK" dirty="0"/>
              <a:t>Nicholas </a:t>
            </a:r>
            <a:r>
              <a:rPr lang="en-US" altLang="zh-HK" dirty="0" err="1"/>
              <a:t>Latifi</a:t>
            </a:r>
            <a:r>
              <a:rPr lang="zh-TW" altLang="zh-HK" dirty="0"/>
              <a:t>）</a:t>
            </a:r>
            <a:endParaRPr lang="en-US" altLang="zh-HK" sz="16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- </a:t>
            </a:r>
            <a:r>
              <a:rPr lang="zh-TW" altLang="zh-HK" sz="2400" dirty="0"/>
              <a:t>收到大量死亡恐嚇訊息</a:t>
            </a:r>
            <a:endParaRPr lang="en-US" altLang="zh-HK" sz="24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</a:pPr>
            <a:endParaRPr lang="en-US" altLang="zh-HK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algn="r">
              <a:buNone/>
            </a:pPr>
            <a:endParaRPr lang="en-US" altLang="zh-HK" sz="1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algn="r">
              <a:buNone/>
            </a:pPr>
            <a:r>
              <a:rPr lang="zh-HK" altLang="en-US" sz="1600" kern="100" dirty="0">
                <a:latin typeface="Times New Roman" panose="02020603050405020304" pitchFamily="18" charset="0"/>
              </a:rPr>
              <a:t>資料來源：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ABC </a:t>
            </a:r>
            <a:r>
              <a:rPr lang="en-US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News. (2021, December 22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 </a:t>
            </a:r>
            <a:r>
              <a:rPr lang="en-US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https://www.abc.net.au/news/2021-12-22/formula-one-death-threats-nicholas-latifi/100718570</a:t>
            </a:r>
          </a:p>
          <a:p>
            <a:pPr marL="0" indent="0" algn="r">
              <a:buNone/>
            </a:pPr>
            <a:r>
              <a:rPr lang="en-US" altLang="zh-HK" sz="1600" kern="100" dirty="0" err="1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Archysport</a:t>
            </a:r>
            <a:r>
              <a:rPr lang="en-US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. (2021, September 7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 </a:t>
            </a:r>
            <a:r>
              <a:rPr lang="en-US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https://www.archysport.com/2021/09/im-going-to-have-nine-million-death-threats-to-lose/</a:t>
            </a:r>
            <a:endParaRPr lang="zh-TW" altLang="zh-HK" sz="12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algn="r">
              <a:buNone/>
            </a:pPr>
            <a:r>
              <a:rPr lang="en-US" altLang="zh-TW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HK</a:t>
            </a:r>
            <a:r>
              <a:rPr lang="en-US" altLang="zh-HK" sz="1600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01</a:t>
            </a:r>
            <a:r>
              <a:rPr lang="zh-TW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（</a:t>
            </a:r>
            <a:r>
              <a:rPr lang="en-US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2021, September 8</a:t>
            </a:r>
            <a:r>
              <a:rPr lang="zh-TW" altLang="zh-HK" sz="16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）</a:t>
            </a:r>
            <a:r>
              <a:rPr lang="en-US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https://www.hk01.com/</a:t>
            </a:r>
            <a:r>
              <a:rPr lang="zh-TW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即時體育</a:t>
            </a:r>
            <a:r>
              <a:rPr lang="en-US" altLang="zh-HK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/674157/</a:t>
            </a:r>
            <a:endParaRPr lang="zh-TW" altLang="zh-HK" sz="12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4666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1B66CB-F217-40E7-94E5-F429CCE3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144588"/>
          </a:xfrm>
        </p:spPr>
        <p:txBody>
          <a:bodyPr>
            <a:noAutofit/>
          </a:bodyPr>
          <a:lstStyle/>
          <a:p>
            <a:r>
              <a:rPr lang="zh-TW" altLang="zh-HK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網</a:t>
            </a:r>
            <a:r>
              <a:rPr lang="zh-TW" altLang="en-US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絡</a:t>
            </a:r>
            <a:r>
              <a:rPr lang="zh-TW" altLang="zh-HK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欺凌對受害人之心理影響</a:t>
            </a:r>
            <a:r>
              <a:rPr lang="zh-TW" altLang="zh-HK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HK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E4AE11-A3D2-442E-B845-9549A4569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感到悲傷、沮喪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與社會有疏離感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對人失去信任，對他人高度提防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失去自信</a:t>
            </a:r>
            <a:r>
              <a:rPr lang="zh-TW" altLang="en-US" sz="3200" dirty="0"/>
              <a:t>，</a:t>
            </a:r>
            <a:r>
              <a:rPr lang="zh-TW" altLang="zh-HK" sz="3200" dirty="0" smtClean="0"/>
              <a:t>導</a:t>
            </a:r>
            <a:r>
              <a:rPr lang="zh-TW" altLang="en-US" sz="3200" dirty="0" smtClean="0"/>
              <a:t>致</a:t>
            </a:r>
            <a:r>
              <a:rPr lang="zh-TW" altLang="zh-HK" sz="3200" dirty="0" smtClean="0"/>
              <a:t>自</a:t>
            </a:r>
            <a:r>
              <a:rPr lang="zh-TW" altLang="zh-HK" sz="3200" dirty="0"/>
              <a:t>我形</a:t>
            </a:r>
            <a:r>
              <a:rPr lang="zh-TW" altLang="en-US" sz="3200" dirty="0"/>
              <a:t>象</a:t>
            </a:r>
            <a:r>
              <a:rPr lang="zh-TW" altLang="zh-HK" sz="3200" dirty="0"/>
              <a:t>低落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3200" dirty="0"/>
              <a:t>嚴重者</a:t>
            </a:r>
            <a:r>
              <a:rPr lang="zh-TW" altLang="en-US" sz="3200" dirty="0"/>
              <a:t>或</a:t>
            </a:r>
            <a:r>
              <a:rPr lang="zh-TW" altLang="zh-HK" sz="3200" dirty="0"/>
              <a:t>會有自殺傾向</a:t>
            </a:r>
          </a:p>
        </p:txBody>
      </p:sp>
    </p:spTree>
    <p:extLst>
      <p:ext uri="{BB962C8B-B14F-4D97-AF65-F5344CB8AC3E}">
        <p14:creationId xmlns:p14="http://schemas.microsoft.com/office/powerpoint/2010/main" val="118384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DDD612-8FFA-4AF0-912D-A5310824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01" y="60880"/>
            <a:ext cx="11895438" cy="1433383"/>
          </a:xfrm>
        </p:spPr>
        <p:txBody>
          <a:bodyPr>
            <a:normAutofit/>
          </a:bodyPr>
          <a:lstStyle/>
          <a:p>
            <a:r>
              <a:rPr lang="zh-TW" altLang="en-US" sz="3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個案二</a:t>
            </a:r>
            <a:r>
              <a:rPr lang="zh-HK" altLang="en-US" sz="3800" b="1" dirty="0">
                <a:solidFill>
                  <a:srgbClr val="0070C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r>
              <a:rPr lang="zh-TW" altLang="en-US" sz="3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北角交通意外</a:t>
            </a:r>
            <a:endParaRPr lang="zh-HK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511CE7-CED5-4A33-811B-EC68EA155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1334530"/>
            <a:ext cx="11294076" cy="5389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/>
              <a:t>一名女子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sz="2400" dirty="0"/>
              <a:t>-</a:t>
            </a:r>
            <a:r>
              <a:rPr lang="zh-TW" altLang="en-US" sz="2400" dirty="0"/>
              <a:t>在北角車禍現場，舉起手機拍攝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-</a:t>
            </a:r>
            <a:r>
              <a:rPr lang="zh-TW" altLang="en-US" sz="2400" dirty="0" smtClean="0"/>
              <a:t>遭到</a:t>
            </a:r>
            <a:r>
              <a:rPr lang="zh-TW" altLang="en-US" sz="2400" dirty="0"/>
              <a:t>網民狠批：</a:t>
            </a:r>
          </a:p>
          <a:p>
            <a:pPr marL="0" indent="0">
              <a:buNone/>
            </a:pPr>
            <a:r>
              <a:rPr lang="zh-TW" altLang="en-US" sz="2400" dirty="0"/>
              <a:t>「佢係咪人嚟㗎？仲喺度影相？」</a:t>
            </a:r>
          </a:p>
          <a:p>
            <a:pPr marL="0" indent="0">
              <a:buNone/>
            </a:pPr>
            <a:r>
              <a:rPr lang="zh-TW" altLang="en-US" sz="2400" dirty="0"/>
              <a:t>「佢以為相機可以救人？」</a:t>
            </a:r>
          </a:p>
          <a:p>
            <a:pPr marL="0" indent="0">
              <a:buNone/>
            </a:pPr>
            <a:r>
              <a:rPr lang="zh-TW" altLang="en-US" sz="2400" dirty="0"/>
              <a:t>「將佢啲衰嘢廣傳開去，要佢無地自容。」</a:t>
            </a:r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r>
              <a:rPr lang="zh-HK" altLang="zh-HK" dirty="0">
                <a:solidFill>
                  <a:srgbClr val="00B0F0"/>
                </a:solidFill>
              </a:rPr>
              <a:t>事後發現，</a:t>
            </a:r>
            <a:r>
              <a:rPr lang="zh-TW" altLang="zh-HK" dirty="0">
                <a:solidFill>
                  <a:srgbClr val="00B0F0"/>
                </a:solidFill>
              </a:rPr>
              <a:t>該名女子原來是車禍</a:t>
            </a:r>
            <a:r>
              <a:rPr lang="zh-TW" altLang="en-US" dirty="0">
                <a:solidFill>
                  <a:srgbClr val="00B0F0"/>
                </a:solidFill>
              </a:rPr>
              <a:t>傷者</a:t>
            </a:r>
            <a:r>
              <a:rPr lang="zh-TW" altLang="zh-HK" dirty="0">
                <a:solidFill>
                  <a:srgbClr val="00B0F0"/>
                </a:solidFill>
              </a:rPr>
              <a:t>的家傭，她當時拍照是要</a:t>
            </a:r>
            <a:r>
              <a:rPr lang="zh-HK" altLang="zh-HK" dirty="0">
                <a:solidFill>
                  <a:srgbClr val="00B0F0"/>
                </a:solidFill>
              </a:rPr>
              <a:t>記錄現場情況，以</a:t>
            </a:r>
            <a:r>
              <a:rPr lang="zh-TW" altLang="zh-HK" dirty="0">
                <a:solidFill>
                  <a:srgbClr val="00B0F0"/>
                </a:solidFill>
              </a:rPr>
              <a:t>通知傷者的家人 。</a:t>
            </a:r>
          </a:p>
          <a:p>
            <a:pPr marL="0" indent="0">
              <a:buNone/>
            </a:pPr>
            <a:endParaRPr lang="en-US" altLang="zh-HK" sz="16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algn="r">
              <a:buNone/>
            </a:pPr>
            <a:r>
              <a:rPr lang="zh-TW" altLang="en-US" sz="1600" dirty="0"/>
              <a:t>資料來源：</a:t>
            </a:r>
            <a:r>
              <a:rPr lang="en-US" altLang="zh-HK" sz="1600" dirty="0" smtClean="0"/>
              <a:t>Bastillepost.com</a:t>
            </a:r>
            <a:r>
              <a:rPr lang="en-US" altLang="zh-HK" sz="1600" kern="100" dirty="0" smtClean="0">
                <a:latin typeface="Times New Roman" panose="02020603050405020304" pitchFamily="18" charset="0"/>
              </a:rPr>
              <a:t> (2018</a:t>
            </a:r>
            <a:r>
              <a:rPr lang="zh-TW" altLang="en-US" sz="1600" kern="100" dirty="0" smtClean="0">
                <a:latin typeface="Times New Roman" panose="02020603050405020304" pitchFamily="18" charset="0"/>
              </a:rPr>
              <a:t>年</a:t>
            </a:r>
            <a:r>
              <a:rPr lang="en-US" altLang="zh-TW" sz="1600" kern="100" dirty="0" smtClean="0">
                <a:latin typeface="Times New Roman" panose="02020603050405020304" pitchFamily="18" charset="0"/>
              </a:rPr>
              <a:t>12</a:t>
            </a:r>
            <a:r>
              <a:rPr lang="zh-TW" altLang="en-US" sz="1600" kern="1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1600" kern="100" dirty="0" smtClean="0">
                <a:latin typeface="Times New Roman" panose="02020603050405020304" pitchFamily="18" charset="0"/>
              </a:rPr>
              <a:t>11</a:t>
            </a:r>
            <a:r>
              <a:rPr lang="zh-TW" altLang="en-US" sz="1600" kern="100" dirty="0" smtClean="0">
                <a:latin typeface="Times New Roman" panose="02020603050405020304" pitchFamily="18" charset="0"/>
              </a:rPr>
              <a:t>日</a:t>
            </a:r>
            <a:r>
              <a:rPr lang="en-US" altLang="zh-HK" sz="1600" kern="100" dirty="0" smtClean="0">
                <a:latin typeface="Times New Roman" panose="02020603050405020304" pitchFamily="18" charset="0"/>
              </a:rPr>
              <a:t>)</a:t>
            </a:r>
          </a:p>
          <a:p>
            <a:pPr marL="0" indent="0" algn="r">
              <a:buNone/>
            </a:pPr>
            <a:r>
              <a:rPr lang="zh-HK" altLang="en-US" sz="1600" kern="100" dirty="0" smtClean="0">
                <a:latin typeface="Times New Roman" panose="02020603050405020304" pitchFamily="18" charset="0"/>
              </a:rPr>
              <a:t> </a:t>
            </a:r>
            <a:r>
              <a:rPr lang="en-US" altLang="zh-HK" sz="1600" kern="100" dirty="0">
                <a:latin typeface="Times New Roman" panose="02020603050405020304" pitchFamily="18" charset="0"/>
              </a:rPr>
              <a:t>https://www.bastillepost.com/hongkong/article/3728577/</a:t>
            </a:r>
          </a:p>
          <a:p>
            <a:pPr marL="0" indent="0">
              <a:buNone/>
            </a:pP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98082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A1F6B0-F290-4D66-8D6E-3D72F8DCE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3119"/>
            <a:ext cx="10515600" cy="1219201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上傳</a:t>
            </a:r>
            <a:r>
              <a:rPr lang="zh-TW" altLang="zh-HK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資訊前</a:t>
            </a:r>
            <a:r>
              <a:rPr lang="zh-TW" altLang="en-US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我們應三思</a:t>
            </a:r>
            <a:r>
              <a:rPr lang="zh-HK" altLang="en-US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1B0B49-15AB-46EC-ABC5-CF8E234C2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endParaRPr lang="en-US" alt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zh-HK" sz="4100" dirty="0"/>
              <a:t>在互聯網上傳播訊</a:t>
            </a:r>
            <a:r>
              <a:rPr lang="zh-HK" altLang="zh-HK" sz="4100" dirty="0"/>
              <a:t>息</a:t>
            </a:r>
            <a:r>
              <a:rPr lang="zh-TW" altLang="zh-HK" sz="4100" dirty="0"/>
              <a:t>之前，我們應三思</a:t>
            </a:r>
            <a:r>
              <a:rPr lang="zh-HK" altLang="en-US" sz="4100" dirty="0"/>
              <a:t>：</a:t>
            </a:r>
            <a:endParaRPr lang="zh-TW" altLang="zh-HK" sz="4100" dirty="0"/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4100" dirty="0"/>
              <a:t>我</a:t>
            </a:r>
            <a:r>
              <a:rPr lang="zh-HK" altLang="zh-HK" sz="4100" dirty="0"/>
              <a:t>清</a:t>
            </a:r>
            <a:r>
              <a:rPr lang="zh-TW" altLang="zh-HK" sz="4100" dirty="0"/>
              <a:t>楚帖文</a:t>
            </a:r>
            <a:r>
              <a:rPr lang="zh-HK" altLang="zh-HK" sz="4100" dirty="0"/>
              <a:t>內容，內容屬</a:t>
            </a:r>
            <a:r>
              <a:rPr lang="zh-TW" altLang="zh-HK" sz="4100" dirty="0"/>
              <a:t>實</a:t>
            </a:r>
            <a:r>
              <a:rPr lang="zh-HK" altLang="zh-HK" sz="4100" dirty="0"/>
              <a:t>並無惡意。</a:t>
            </a:r>
            <a:endParaRPr lang="zh-TW" altLang="zh-HK" sz="4100" dirty="0"/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4100" dirty="0"/>
              <a:t>我有考慮別人的感受</a:t>
            </a:r>
            <a:r>
              <a:rPr lang="zh-HK" altLang="zh-HK" sz="4100" dirty="0"/>
              <a:t>。</a:t>
            </a:r>
            <a:endParaRPr lang="zh-TW" altLang="zh-HK" sz="4100" dirty="0"/>
          </a:p>
          <a:p>
            <a:pPr marL="514350" lvl="0" indent="-514350">
              <a:buFont typeface="+mj-lt"/>
              <a:buAutoNum type="arabicPeriod"/>
            </a:pPr>
            <a:r>
              <a:rPr lang="zh-TW" altLang="zh-HK" sz="4100" dirty="0"/>
              <a:t>我</a:t>
            </a:r>
            <a:r>
              <a:rPr lang="zh-HK" altLang="zh-HK" sz="4100" dirty="0"/>
              <a:t>會為這</a:t>
            </a:r>
            <a:r>
              <a:rPr lang="zh-HK" altLang="en-US" sz="4100" dirty="0"/>
              <a:t>些</a:t>
            </a:r>
            <a:r>
              <a:rPr lang="zh-HK" altLang="zh-HK" sz="4100" dirty="0"/>
              <a:t>言論</a:t>
            </a:r>
            <a:r>
              <a:rPr lang="zh-TW" altLang="zh-HK" sz="4100" dirty="0"/>
              <a:t>承擔責任</a:t>
            </a:r>
            <a:r>
              <a:rPr lang="zh-HK" altLang="zh-HK" sz="4100" dirty="0"/>
              <a:t>。</a:t>
            </a:r>
            <a:endParaRPr lang="zh-TW" altLang="zh-HK" sz="4100" dirty="0"/>
          </a:p>
          <a:p>
            <a:pPr marL="0" indent="0">
              <a:buNone/>
            </a:pPr>
            <a:endParaRPr lang="en-US" altLang="zh-TW" sz="3900" dirty="0"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600" dirty="0">
                <a:latin typeface="+mn-ea"/>
                <a:cs typeface="Times New Roman" panose="02020603050405020304" pitchFamily="18" charset="0"/>
              </a:rPr>
              <a:t> 並了解是否有違：</a:t>
            </a:r>
            <a:endParaRPr lang="en-US" altLang="zh-TW" sz="4600" dirty="0"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6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* </a:t>
            </a:r>
            <a:r>
              <a:rPr lang="zh-TW" altLang="en-US" sz="46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「</a:t>
            </a:r>
            <a:r>
              <a:rPr lang="zh-TW" altLang="en-US" sz="46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同理心」</a:t>
            </a:r>
            <a:r>
              <a:rPr lang="zh-TW" altLang="en-US" sz="46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（我有顧及他人的感受嗎</a:t>
            </a:r>
            <a:r>
              <a:rPr lang="zh-TW" altLang="en-US" sz="4600" dirty="0">
                <a:latin typeface="新細明體" panose="02020500000000000000" pitchFamily="18" charset="-120"/>
                <a:cs typeface="Times New Roman" panose="02020603050405020304" pitchFamily="18" charset="0"/>
              </a:rPr>
              <a:t>？ ）</a:t>
            </a:r>
            <a:endParaRPr lang="en-US" altLang="zh-TW" sz="46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* </a:t>
            </a:r>
            <a:r>
              <a:rPr lang="zh-TW" altLang="en-US" sz="46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「責任心</a:t>
            </a:r>
            <a:r>
              <a:rPr lang="zh-TW" altLang="en-US" sz="46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」</a:t>
            </a:r>
            <a:r>
              <a:rPr lang="zh-TW" altLang="en-US" sz="460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（我有承擔社會責任嗎？）</a:t>
            </a:r>
            <a:endParaRPr lang="en-US" altLang="zh-TW" sz="46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HK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58508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CCFAF9-3B4A-4F3A-B803-0D1810D9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36" y="253614"/>
            <a:ext cx="10515600" cy="1460500"/>
          </a:xfrm>
        </p:spPr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  <a:latin typeface="+mn-ea"/>
                <a:ea typeface="+mn-ea"/>
              </a:rPr>
              <a:t>總結</a:t>
            </a:r>
            <a:endParaRPr lang="zh-HK" altLang="en-US" sz="28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1B3A97-49F1-435F-967F-75CE05100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36" y="1256914"/>
            <a:ext cx="11082528" cy="6364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不要傳遞錯誤及虛假的資訊</a:t>
            </a:r>
            <a:endParaRPr lang="en-US" altLang="zh-TW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3200" dirty="0" smtClean="0"/>
              <a:t>(</a:t>
            </a:r>
            <a:r>
              <a:rPr lang="en-US" altLang="zh-TW" sz="3200" dirty="0" err="1"/>
              <a:t>i</a:t>
            </a:r>
            <a:r>
              <a:rPr lang="en-US" altLang="zh-TW" sz="3200" dirty="0"/>
              <a:t>) </a:t>
            </a:r>
            <a:r>
              <a:rPr lang="zh-TW" altLang="en-US" sz="3200" dirty="0"/>
              <a:t>不要在網上欺凌他人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   (</a:t>
            </a:r>
            <a:r>
              <a:rPr lang="en-US" altLang="zh-TW" sz="3200" dirty="0"/>
              <a:t>ii)</a:t>
            </a:r>
            <a:r>
              <a:rPr lang="zh-HK" altLang="en-US" sz="3200" dirty="0"/>
              <a:t> </a:t>
            </a:r>
            <a:r>
              <a:rPr lang="zh-TW" altLang="en-US" sz="3200" dirty="0"/>
              <a:t>不在網上公審他人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  (</a:t>
            </a:r>
            <a:r>
              <a:rPr lang="en-US" altLang="zh-TW" sz="3200" dirty="0"/>
              <a:t>iii)</a:t>
            </a:r>
            <a:r>
              <a:rPr lang="zh-HK" altLang="en-US" sz="3200" dirty="0"/>
              <a:t> </a:t>
            </a:r>
            <a:r>
              <a:rPr lang="zh-TW" altLang="en-US" sz="3200" dirty="0"/>
              <a:t>不作起底行為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3.  </a:t>
            </a:r>
            <a:r>
              <a:rPr lang="zh-TW" altLang="en-US" sz="3200" dirty="0"/>
              <a:t>在廣傳訊息時，應顧及他人的感受（同理心）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HK" sz="3200" dirty="0"/>
              <a:t>4.  </a:t>
            </a:r>
            <a:r>
              <a:rPr lang="zh-HK" altLang="zh-HK" sz="3200" dirty="0"/>
              <a:t>為言論</a:t>
            </a:r>
            <a:r>
              <a:rPr lang="zh-TW" altLang="zh-HK" sz="3200" dirty="0"/>
              <a:t>承擔責任</a:t>
            </a:r>
            <a:r>
              <a:rPr lang="zh-TW" altLang="en-US" sz="3200" dirty="0"/>
              <a:t>（責任心）</a:t>
            </a:r>
            <a:endParaRPr lang="zh-TW" altLang="zh-HK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3484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CCFAF9-3B4A-4F3A-B803-0D1810D9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36" y="253614"/>
            <a:ext cx="10515600" cy="1460500"/>
          </a:xfrm>
        </p:spPr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  <a:latin typeface="+mn-ea"/>
                <a:ea typeface="+mn-ea"/>
              </a:rPr>
              <a:t>總結</a:t>
            </a:r>
            <a:endParaRPr lang="zh-HK" altLang="en-US" sz="28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1B3A97-49F1-435F-967F-75CE05100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36" y="1256915"/>
            <a:ext cx="11082528" cy="36050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/>
          </a:p>
          <a:p>
            <a:r>
              <a:rPr lang="zh-TW" altLang="zh-HK" sz="3200" dirty="0"/>
              <a:t>互聯網世界並非一個無法可依的虛擬世界，任何欺凌活動（無論是否在網上發生），只要涉及罪行，均受相關法例規管 。</a:t>
            </a:r>
            <a:endParaRPr lang="en-US" altLang="zh-TW" sz="3200" dirty="0"/>
          </a:p>
          <a:p>
            <a:endParaRPr lang="en-US" altLang="zh-HK" sz="3200" dirty="0"/>
          </a:p>
          <a:p>
            <a:r>
              <a:rPr lang="zh-HK" altLang="zh-HK" sz="3200" dirty="0"/>
              <a:t>學生須就網</a:t>
            </a:r>
            <a:r>
              <a:rPr lang="zh-TW" altLang="zh-HK" sz="3200" dirty="0"/>
              <a:t>絡上</a:t>
            </a:r>
            <a:r>
              <a:rPr lang="zh-HK" altLang="zh-HK" sz="3200" dirty="0"/>
              <a:t>的言行</a:t>
            </a:r>
            <a:r>
              <a:rPr lang="zh-TW" altLang="zh-HK" sz="3200" dirty="0"/>
              <a:t>負上道德及法律責任 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73694894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6109</TotalTime>
  <Words>891</Words>
  <Application>Microsoft Office PowerPoint</Application>
  <PresentationFormat>寬螢幕</PresentationFormat>
  <Paragraphs>99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10</vt:i4>
      </vt:variant>
    </vt:vector>
  </HeadingPairs>
  <TitlesOfParts>
    <vt:vector size="20" baseType="lpstr">
      <vt:lpstr>新細明體</vt:lpstr>
      <vt:lpstr>標楷體</vt:lpstr>
      <vt:lpstr>Arial</vt:lpstr>
      <vt:lpstr>Arial Black</vt:lpstr>
      <vt:lpstr>Calibri</vt:lpstr>
      <vt:lpstr>Calibri Light</vt:lpstr>
      <vt:lpstr>Times New Roman</vt:lpstr>
      <vt:lpstr>2_Office Theme</vt:lpstr>
      <vt:lpstr>1_Office Theme</vt:lpstr>
      <vt:lpstr>3_Office Theme</vt:lpstr>
      <vt:lpstr>PowerPoint 簡報</vt:lpstr>
      <vt:lpstr>善用社交媒體</vt:lpstr>
      <vt:lpstr> 當發現自己被欺凌時，應謹記： </vt:lpstr>
      <vt:lpstr>個案一：美網女將及F1賽車手被仇恨及死亡恐嚇訊息轟炸，遭受網絡欺凌</vt:lpstr>
      <vt:lpstr>網絡欺凌對受害人之心理影響 </vt:lpstr>
      <vt:lpstr>個案二：北角交通意外</vt:lpstr>
      <vt:lpstr>上傳資訊前我們應三思：</vt:lpstr>
      <vt:lpstr>總結</vt:lpstr>
      <vt:lpstr>總結</vt:lpstr>
      <vt:lpstr>參考資料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 Wang Wai</dc:creator>
  <cp:lastModifiedBy>NG, Wai-leung Rex</cp:lastModifiedBy>
  <cp:revision>599</cp:revision>
  <cp:lastPrinted>2022-01-11T01:31:26Z</cp:lastPrinted>
  <dcterms:created xsi:type="dcterms:W3CDTF">2021-03-04T04:42:07Z</dcterms:created>
  <dcterms:modified xsi:type="dcterms:W3CDTF">2022-10-18T03:20:20Z</dcterms:modified>
</cp:coreProperties>
</file>